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13.08.2019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988841"/>
            <a:ext cx="8458200" cy="201622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Сетевой город. Образование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Переход на средневзвешенный балл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8458200" cy="504056"/>
          </a:xfrm>
        </p:spPr>
        <p:txBody>
          <a:bodyPr>
            <a:normAutofit/>
          </a:bodyPr>
          <a:lstStyle/>
          <a:p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5896" y="3789040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Таран Т.В., заместитель директора по УВР МАОУ «Лицей №82 г. Челябинска»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44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1048" cy="841248"/>
          </a:xfrm>
        </p:spPr>
        <p:txBody>
          <a:bodyPr>
            <a:noAutofit/>
          </a:bodyPr>
          <a:lstStyle/>
          <a:p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62880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97934"/>
            <a:ext cx="6157912" cy="176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288" y="2822575"/>
            <a:ext cx="5184775" cy="197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065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положения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94057" y="1340768"/>
            <a:ext cx="813690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buAutoNum type="arabicPeriod"/>
            </a:pPr>
            <a:r>
              <a:rPr lang="ru-RU" sz="2000" b="1" dirty="0" smtClean="0">
                <a:solidFill>
                  <a:srgbClr val="C00000"/>
                </a:solidFill>
              </a:rPr>
              <a:t>Средневзвешенная </a:t>
            </a:r>
            <a:r>
              <a:rPr lang="ru-RU" sz="2000" b="1" dirty="0">
                <a:solidFill>
                  <a:srgbClr val="C00000"/>
                </a:solidFill>
              </a:rPr>
              <a:t>система </a:t>
            </a:r>
            <a:r>
              <a:rPr lang="ru-RU" sz="2000" b="1" dirty="0"/>
              <a:t>оценки знаний, умений и навыков учащихся представляет собой </a:t>
            </a:r>
            <a:r>
              <a:rPr lang="ru-RU" sz="2000" b="1" dirty="0">
                <a:solidFill>
                  <a:srgbClr val="C00000"/>
                </a:solidFill>
              </a:rPr>
              <a:t>интегральную</a:t>
            </a:r>
            <a:r>
              <a:rPr lang="ru-RU" sz="2000" b="1" dirty="0"/>
              <a:t> оценку результатов всех видов деятельности </a:t>
            </a:r>
            <a:r>
              <a:rPr lang="ru-RU" sz="2000" b="1" dirty="0" smtClean="0"/>
              <a:t>обучающихся </a:t>
            </a:r>
            <a:r>
              <a:rPr lang="ru-RU" sz="2000" b="1" dirty="0"/>
              <a:t>в </a:t>
            </a:r>
            <a:r>
              <a:rPr lang="ru-RU" sz="2000" b="1" dirty="0" smtClean="0"/>
              <a:t>четвертях (полугодиях), </a:t>
            </a:r>
            <a:r>
              <a:rPr lang="ru-RU" sz="2000" b="1" dirty="0"/>
              <a:t>а также ее учет при выставлении </a:t>
            </a:r>
            <a:r>
              <a:rPr lang="ru-RU" sz="2000" b="1"/>
              <a:t>итоговой </a:t>
            </a:r>
            <a:r>
              <a:rPr lang="ru-RU" sz="2000" b="1" smtClean="0"/>
              <a:t>отметки.</a:t>
            </a:r>
            <a:endParaRPr lang="ru-RU" sz="2000" b="1" dirty="0" smtClean="0"/>
          </a:p>
          <a:p>
            <a:pPr marL="342900" lvl="1" indent="-342900" algn="just">
              <a:buAutoNum type="arabicPeriod"/>
            </a:pPr>
            <a:r>
              <a:rPr lang="ru-RU" sz="2000" b="1" dirty="0" smtClean="0"/>
              <a:t>Средневзвешенная </a:t>
            </a:r>
            <a:r>
              <a:rPr lang="ru-RU" sz="2000" b="1" dirty="0"/>
              <a:t>система оценки включает учет и подсчет баллов, полученных на протяжении всего учебного года за различные виды учебной работы (</a:t>
            </a:r>
            <a:r>
              <a:rPr lang="ru-RU" sz="2000" b="1" dirty="0" smtClean="0"/>
              <a:t>диагностические работы</a:t>
            </a:r>
            <a:r>
              <a:rPr lang="ru-RU" sz="2000" b="1" dirty="0"/>
              <a:t>, контрольные работы, самостоятельные работы, тесты, проекты, зачеты, домашние работы и т.д. </a:t>
            </a:r>
            <a:r>
              <a:rPr lang="ru-RU" sz="2000" b="1" dirty="0" smtClean="0"/>
              <a:t>)</a:t>
            </a:r>
          </a:p>
          <a:p>
            <a:pPr marL="342900" lvl="1" indent="-342900" algn="just">
              <a:buAutoNum type="arabicPeriod"/>
            </a:pPr>
            <a:r>
              <a:rPr lang="ru-RU" sz="2000" b="1" dirty="0"/>
              <a:t>Удельный вес отдельных видов текущего контроля устанавливается </a:t>
            </a:r>
            <a:r>
              <a:rPr lang="ru-RU" sz="2000" b="1" dirty="0" smtClean="0"/>
              <a:t>кафедрами </a:t>
            </a:r>
            <a:r>
              <a:rPr lang="ru-RU" sz="2000" b="1" dirty="0"/>
              <a:t>с учетом специфики </a:t>
            </a:r>
            <a:r>
              <a:rPr lang="ru-RU" sz="2000" b="1" dirty="0" smtClean="0"/>
              <a:t>предмета, утверждаются положением о текущем контроле и промежуточной аттестации. </a:t>
            </a:r>
            <a:r>
              <a:rPr lang="ru-RU" sz="2000" b="1" dirty="0">
                <a:solidFill>
                  <a:srgbClr val="C00000"/>
                </a:solidFill>
              </a:rPr>
              <a:t>Принятые нормативы требуют неукоснительного их соблюдения всеми учителями </a:t>
            </a:r>
            <a:r>
              <a:rPr lang="ru-RU" sz="2000" b="1" dirty="0" smtClean="0">
                <a:solidFill>
                  <a:srgbClr val="C00000"/>
                </a:solidFill>
              </a:rPr>
              <a:t>кафедры</a:t>
            </a:r>
            <a:r>
              <a:rPr lang="ru-RU" sz="2000" b="1" dirty="0" smtClean="0"/>
              <a:t>.</a:t>
            </a:r>
          </a:p>
          <a:p>
            <a:pPr marL="342900" lvl="1" indent="-342900" algn="just">
              <a:buAutoNum type="arabicPeriod"/>
            </a:pP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2376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NB!!!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4057" y="1340768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ru-RU" sz="2400" b="1" dirty="0" smtClean="0"/>
              <a:t>Одним </a:t>
            </a:r>
            <a:r>
              <a:rPr lang="ru-RU" sz="2400" b="1" dirty="0"/>
              <a:t>из обязательных свойств средневзвешенной системы оценки является ее открытость — </a:t>
            </a:r>
            <a:r>
              <a:rPr lang="ru-RU" sz="2400" b="1" dirty="0" smtClean="0"/>
              <a:t>обучающиеся и родители </a:t>
            </a:r>
            <a:r>
              <a:rPr lang="ru-RU" sz="2400" b="1" u="sng" dirty="0">
                <a:solidFill>
                  <a:srgbClr val="FF0000"/>
                </a:solidFill>
              </a:rPr>
              <a:t>должны знать “правила игры”: </a:t>
            </a:r>
            <a:r>
              <a:rPr lang="ru-RU" sz="2400" b="1" dirty="0"/>
              <a:t>знать “стоимость” любой деятельности, знать, как можно получить максимальные баллы, за что они могут их потерять и т.д. Для выполнения этого свойства “таблица стоимости” должна быть доступна </a:t>
            </a:r>
            <a:r>
              <a:rPr lang="ru-RU" sz="2400" b="1" dirty="0" smtClean="0"/>
              <a:t>обучающимся </a:t>
            </a:r>
            <a:r>
              <a:rPr lang="ru-RU" sz="2400" b="1" dirty="0"/>
              <a:t>и родителям, они могут в любое время ознакомиться с правилами средневзвешенной системы оценки.</a:t>
            </a:r>
          </a:p>
        </p:txBody>
      </p:sp>
    </p:spTree>
    <p:extLst>
      <p:ext uri="{BB962C8B-B14F-4D97-AF65-F5344CB8AC3E}">
        <p14:creationId xmlns:p14="http://schemas.microsoft.com/office/powerpoint/2010/main" val="53034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АИС СГО дает </a:t>
            </a:r>
            <a:r>
              <a:rPr lang="ru-RU" sz="2800" b="1" dirty="0">
                <a:solidFill>
                  <a:srgbClr val="C00000"/>
                </a:solidFill>
              </a:rPr>
              <a:t>возможность подсчитывать средневзвешенное значение </a:t>
            </a:r>
            <a:r>
              <a:rPr lang="ru-RU" sz="2800" b="1" dirty="0" smtClean="0">
                <a:solidFill>
                  <a:srgbClr val="C00000"/>
                </a:solidFill>
              </a:rPr>
              <a:t>текущих отметок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4057" y="1340768"/>
            <a:ext cx="81369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ru-RU" sz="2400" b="1" dirty="0"/>
              <a:t>Каждый вид деятельности (контрольная, самостоятельная работа, ответ на уроке, лабораторная работа, др. виды работ) имеет свой собственный вес, что позволяет рассчитывать средневзвешенную оценку и тем самым более объективно оценивать успеваемость учащихся.</a:t>
            </a:r>
          </a:p>
          <a:p>
            <a:pPr marL="0" lvl="1" algn="just"/>
            <a:r>
              <a:rPr lang="ru-RU" sz="2400" b="1" dirty="0"/>
              <a:t>Возможные значения веса – от </a:t>
            </a:r>
            <a:r>
              <a:rPr lang="ru-RU" sz="2400" b="1" dirty="0">
                <a:solidFill>
                  <a:srgbClr val="FF0000"/>
                </a:solidFill>
              </a:rPr>
              <a:t>0 до 100</a:t>
            </a:r>
            <a:r>
              <a:rPr lang="ru-RU" sz="2400" b="1" dirty="0"/>
              <a:t>. Значение </a:t>
            </a:r>
            <a:r>
              <a:rPr lang="ru-RU" sz="2400" b="1" dirty="0">
                <a:solidFill>
                  <a:srgbClr val="FF0000"/>
                </a:solidFill>
              </a:rPr>
              <a:t>0</a:t>
            </a:r>
            <a:r>
              <a:rPr lang="ru-RU" sz="2400" b="1" dirty="0"/>
              <a:t> означает, что соответствующий столбец классного журнала не должен учитываться при расчете средневзвешенной оценки. По умолчанию для всех заданий задается одинаковый вес – </a:t>
            </a:r>
            <a:r>
              <a:rPr lang="ru-RU" sz="2400" b="1" dirty="0">
                <a:solidFill>
                  <a:srgbClr val="FF0000"/>
                </a:solidFill>
              </a:rPr>
              <a:t>10</a:t>
            </a:r>
            <a:r>
              <a:rPr lang="ru-RU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330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Формула </a:t>
            </a:r>
            <a:r>
              <a:rPr lang="ru-RU" sz="2800" b="1" dirty="0">
                <a:solidFill>
                  <a:srgbClr val="C00000"/>
                </a:solidFill>
              </a:rPr>
              <a:t>подсчета средневзвешенной </a:t>
            </a:r>
            <a:r>
              <a:rPr lang="ru-RU" sz="2800" b="1" dirty="0" smtClean="0">
                <a:solidFill>
                  <a:srgbClr val="C00000"/>
                </a:solidFill>
              </a:rPr>
              <a:t>отметки</a:t>
            </a:r>
            <a:endParaRPr lang="ru-RU" sz="28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94057" y="1340768"/>
                <a:ext cx="8136904" cy="14099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 </a:t>
                </a:r>
                <a:endParaRPr lang="ru-RU" sz="1400" dirty="0"/>
              </a:p>
              <a:p>
                <a:endParaRPr lang="ru-RU" dirty="0" smtClean="0"/>
              </a:p>
              <a:p>
                <a:r>
                  <a:rPr lang="ru-RU" dirty="0"/>
                  <a:t> </a:t>
                </a:r>
                <a:r>
                  <a:rPr lang="ru-RU" dirty="0" smtClean="0"/>
                  <a:t>              Средневзвешенное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ru-RU" dirty="0"/>
                          <m:t>Сумма произведений оценок на их веса</m:t>
                        </m:r>
                      </m:num>
                      <m:den>
                        <m:r>
                          <m:rPr>
                            <m:nor/>
                          </m:rPr>
                          <a:rPr lang="ru-RU" dirty="0"/>
                          <m:t>Сумма весов этих оценок</m:t>
                        </m:r>
                      </m:den>
                    </m:f>
                  </m:oMath>
                </a14:m>
                <a:endParaRPr lang="ru-RU" dirty="0"/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057" y="1340768"/>
                <a:ext cx="8136904" cy="140993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403648" y="3284984"/>
            <a:ext cx="65527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FF0000"/>
                </a:solidFill>
              </a:rPr>
              <a:t>Особенности </a:t>
            </a:r>
            <a:r>
              <a:rPr lang="ru-RU" b="1" dirty="0">
                <a:solidFill>
                  <a:srgbClr val="FF0000"/>
                </a:solidFill>
              </a:rPr>
              <a:t>подсчета:</a:t>
            </a:r>
          </a:p>
          <a:p>
            <a:pPr algn="just"/>
            <a:r>
              <a:rPr lang="ru-RU" dirty="0"/>
              <a:t>"Долги" ученика (невыполненные задания с обязательной оценкой, т.е. "точки" в журнале, причем только те, срок выполнения которых истёк) учитываются как минимальные </a:t>
            </a:r>
            <a:r>
              <a:rPr lang="ru-RU" dirty="0" smtClean="0"/>
              <a:t>отметки, </a:t>
            </a:r>
            <a:r>
              <a:rPr lang="ru-RU" dirty="0"/>
              <a:t>равные 2 и при подсчете средневзвешенного приравниваются к "двойкам".</a:t>
            </a:r>
          </a:p>
          <a:p>
            <a:pPr algn="just"/>
            <a:r>
              <a:rPr lang="ru-RU" dirty="0"/>
              <a:t>Пропуски (посещаемость) никак не учитываются при подсчете средневзвешенной </a:t>
            </a:r>
            <a:r>
              <a:rPr lang="ru-RU" dirty="0" smtClean="0"/>
              <a:t>отметки. </a:t>
            </a:r>
            <a:r>
              <a:rPr lang="ru-RU" dirty="0"/>
              <a:t>На результат "взвешивания" влияют только </a:t>
            </a:r>
            <a:r>
              <a:rPr lang="ru-RU" dirty="0" smtClean="0"/>
              <a:t>отметки </a:t>
            </a:r>
            <a:r>
              <a:rPr lang="ru-RU" dirty="0"/>
              <a:t>и "точки" в журнале (в дневнике ученика задания с обязательной </a:t>
            </a:r>
            <a:r>
              <a:rPr lang="ru-RU" dirty="0" smtClean="0"/>
              <a:t>отметкой </a:t>
            </a:r>
            <a:r>
              <a:rPr lang="ru-RU" dirty="0"/>
              <a:t>выделены цветом).</a:t>
            </a:r>
          </a:p>
        </p:txBody>
      </p:sp>
    </p:spTree>
    <p:extLst>
      <p:ext uri="{BB962C8B-B14F-4D97-AF65-F5344CB8AC3E}">
        <p14:creationId xmlns:p14="http://schemas.microsoft.com/office/powerpoint/2010/main" val="29204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пример </a:t>
            </a:r>
            <a:r>
              <a:rPr lang="ru-RU" sz="2800" b="1" dirty="0">
                <a:solidFill>
                  <a:srgbClr val="C00000"/>
                </a:solidFill>
              </a:rPr>
              <a:t>подсчета средневзвешенной </a:t>
            </a:r>
            <a:r>
              <a:rPr lang="ru-RU" sz="2800" b="1" dirty="0" smtClean="0">
                <a:solidFill>
                  <a:srgbClr val="C00000"/>
                </a:solidFill>
              </a:rPr>
              <a:t>отметки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4057" y="1340768"/>
            <a:ext cx="81369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Пусть в течение четверти было 2 контрольных работы (вес каждой - 40), 3 самостоятельных работы (вес - 30), одна практическая работа (вес - 25) и три проверки тетрадей (вес - 10).</a:t>
            </a:r>
          </a:p>
          <a:p>
            <a:r>
              <a:rPr lang="ru-RU" dirty="0"/>
              <a:t>Ученик получил за первую контрольную 3, вторую прогулял, одну самостоятельную писал сам (2 балла), вторую списал у соседа (4 балла), третью проболел. За проверку тетрадей - две оценки 5 и одна 4. Практическую работу написал на 4.</a:t>
            </a:r>
          </a:p>
          <a:p>
            <a:r>
              <a:rPr lang="ru-RU" dirty="0"/>
              <a:t>Если выписать оценки в ряд, получим: 3 н 2 4 н 5 5 4 4. По среднему баллу ученик претендует на твёрдую "4".</a:t>
            </a:r>
          </a:p>
        </p:txBody>
      </p:sp>
    </p:spTree>
    <p:extLst>
      <p:ext uri="{BB962C8B-B14F-4D97-AF65-F5344CB8AC3E}">
        <p14:creationId xmlns:p14="http://schemas.microsoft.com/office/powerpoint/2010/main" val="311804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пример </a:t>
            </a:r>
            <a:r>
              <a:rPr lang="ru-RU" sz="2800" b="1" dirty="0">
                <a:solidFill>
                  <a:srgbClr val="C00000"/>
                </a:solidFill>
              </a:rPr>
              <a:t>подсчета средневзвешенной </a:t>
            </a:r>
            <a:r>
              <a:rPr lang="ru-RU" sz="2800" b="1" dirty="0" smtClean="0">
                <a:solidFill>
                  <a:srgbClr val="C00000"/>
                </a:solidFill>
              </a:rPr>
              <a:t>отметки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4057" y="1340768"/>
            <a:ext cx="81369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Однако, если использовать веса оценок, получим:</a:t>
            </a:r>
          </a:p>
          <a:p>
            <a:r>
              <a:rPr lang="ru-RU" b="1" dirty="0">
                <a:solidFill>
                  <a:srgbClr val="FF0000"/>
                </a:solidFill>
              </a:rPr>
              <a:t>3*40 + 2*40 + 2*30 + 4*30 + 2*30 + 5*10 + 5*10 + 4*10 + 4*25 = 680 </a:t>
            </a:r>
            <a:r>
              <a:rPr lang="ru-RU" dirty="0"/>
              <a:t>баллов.</a:t>
            </a:r>
          </a:p>
          <a:p>
            <a:r>
              <a:rPr lang="ru-RU" dirty="0"/>
              <a:t>Здесь:</a:t>
            </a:r>
          </a:p>
          <a:p>
            <a:r>
              <a:rPr lang="ru-RU" dirty="0"/>
              <a:t>первое слагаемое 3*40 - первая контрольная,</a:t>
            </a:r>
          </a:p>
          <a:p>
            <a:r>
              <a:rPr lang="ru-RU" dirty="0"/>
              <a:t>второе слагаемое 2*40 - вторая контрольная, которую он пропустил, 3-е, 4-е, 5-е слагаемые с весом 30 - это самостоятельные работы,</a:t>
            </a:r>
          </a:p>
          <a:p>
            <a:r>
              <a:rPr lang="ru-RU" dirty="0"/>
              <a:t>6-е, 7-е, 8-е слагаемые с весом 10 - проверки тетрадей, последнее слагаемое 4*25 - практическая работа.</a:t>
            </a:r>
          </a:p>
          <a:p>
            <a:r>
              <a:rPr lang="ru-RU" dirty="0"/>
              <a:t>Совокупный вес оценок (</a:t>
            </a:r>
            <a:r>
              <a:rPr lang="ru-RU" b="1" dirty="0">
                <a:solidFill>
                  <a:srgbClr val="FF0000"/>
                </a:solidFill>
              </a:rPr>
              <a:t>внимание: включая обязательные оценки, а не только полученные учеником</a:t>
            </a:r>
            <a:r>
              <a:rPr lang="ru-RU" dirty="0"/>
              <a:t>): </a:t>
            </a:r>
            <a:r>
              <a:rPr lang="ru-RU" b="1" dirty="0">
                <a:solidFill>
                  <a:srgbClr val="FF0000"/>
                </a:solidFill>
              </a:rPr>
              <a:t>2*40 + 3*30 + 25 + 3*10 = 225.</a:t>
            </a:r>
          </a:p>
          <a:p>
            <a:r>
              <a:rPr lang="ru-RU" dirty="0"/>
              <a:t>Здесь:</a:t>
            </a:r>
          </a:p>
          <a:p>
            <a:r>
              <a:rPr lang="ru-RU" dirty="0"/>
              <a:t>2*40 – получено 2 оценки с весом 40; 3*30 – получено 3 оценки с весом 30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25 – получена одна оценка с весом 25 (1*25); 3*10 – получено 3 оценки с весом 10;</a:t>
            </a:r>
          </a:p>
          <a:p>
            <a:r>
              <a:rPr lang="ru-RU" dirty="0"/>
              <a:t>Итоговая оценка ученика будет равняться </a:t>
            </a:r>
            <a:r>
              <a:rPr lang="ru-RU" b="1" dirty="0">
                <a:solidFill>
                  <a:srgbClr val="FF0000"/>
                </a:solidFill>
              </a:rPr>
              <a:t>680/225 = 3,022</a:t>
            </a:r>
            <a:r>
              <a:rPr lang="ru-RU" dirty="0"/>
              <a:t>.</a:t>
            </a:r>
          </a:p>
          <a:p>
            <a:r>
              <a:rPr lang="ru-RU" b="1" dirty="0">
                <a:solidFill>
                  <a:srgbClr val="FF0000"/>
                </a:solidFill>
              </a:rPr>
              <a:t>Очевидно, средневзвешенная оценка дает более точный уровень успеваемости.</a:t>
            </a:r>
          </a:p>
        </p:txBody>
      </p:sp>
    </p:spTree>
    <p:extLst>
      <p:ext uri="{BB962C8B-B14F-4D97-AF65-F5344CB8AC3E}">
        <p14:creationId xmlns:p14="http://schemas.microsoft.com/office/powerpoint/2010/main" val="24530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пример </a:t>
            </a:r>
            <a:r>
              <a:rPr lang="ru-RU" sz="2800" b="1" dirty="0">
                <a:solidFill>
                  <a:srgbClr val="C00000"/>
                </a:solidFill>
              </a:rPr>
              <a:t>подсчета средневзвешенной </a:t>
            </a:r>
            <a:r>
              <a:rPr lang="ru-RU" sz="2800" b="1" dirty="0" smtClean="0">
                <a:solidFill>
                  <a:srgbClr val="C00000"/>
                </a:solidFill>
              </a:rPr>
              <a:t>отметки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4057" y="1340768"/>
            <a:ext cx="81369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Однако, если использовать веса оценок, получим:</a:t>
            </a:r>
          </a:p>
          <a:p>
            <a:r>
              <a:rPr lang="ru-RU" b="1" dirty="0">
                <a:solidFill>
                  <a:srgbClr val="FF0000"/>
                </a:solidFill>
              </a:rPr>
              <a:t>3*40 + 2*40 + 2*30 + 4*30 + 2*30 + 5*10 + 5*10 + 4*10 + 4*25 = 680 </a:t>
            </a:r>
            <a:r>
              <a:rPr lang="ru-RU" dirty="0"/>
              <a:t>баллов.</a:t>
            </a:r>
          </a:p>
          <a:p>
            <a:r>
              <a:rPr lang="ru-RU" dirty="0"/>
              <a:t>Здесь:</a:t>
            </a:r>
          </a:p>
          <a:p>
            <a:r>
              <a:rPr lang="ru-RU" dirty="0"/>
              <a:t>первое слагаемое 3*40 - первая контрольная,</a:t>
            </a:r>
          </a:p>
          <a:p>
            <a:r>
              <a:rPr lang="ru-RU" dirty="0"/>
              <a:t>второе слагаемое 2*40 - вторая контрольная, которую он пропустил, 3-е, 4-е, 5-е слагаемые с весом 30 - это самостоятельные работы,</a:t>
            </a:r>
          </a:p>
          <a:p>
            <a:r>
              <a:rPr lang="ru-RU" dirty="0"/>
              <a:t>6-е, 7-е, 8-е слагаемые с весом 10 - проверки тетрадей, последнее слагаемое 4*25 - практическая работа.</a:t>
            </a:r>
          </a:p>
          <a:p>
            <a:r>
              <a:rPr lang="ru-RU" dirty="0"/>
              <a:t>Совокупный вес оценок (</a:t>
            </a:r>
            <a:r>
              <a:rPr lang="ru-RU" b="1" dirty="0">
                <a:solidFill>
                  <a:srgbClr val="FF0000"/>
                </a:solidFill>
              </a:rPr>
              <a:t>внимание: включая обязательные оценки, а не только полученные учеником</a:t>
            </a:r>
            <a:r>
              <a:rPr lang="ru-RU" dirty="0"/>
              <a:t>): </a:t>
            </a:r>
            <a:r>
              <a:rPr lang="ru-RU" b="1" dirty="0">
                <a:solidFill>
                  <a:srgbClr val="FF0000"/>
                </a:solidFill>
              </a:rPr>
              <a:t>2*40 + 3*30 + 25 + 3*10 = 225.</a:t>
            </a:r>
          </a:p>
          <a:p>
            <a:r>
              <a:rPr lang="ru-RU" dirty="0"/>
              <a:t>Здесь:</a:t>
            </a:r>
          </a:p>
          <a:p>
            <a:r>
              <a:rPr lang="ru-RU" dirty="0"/>
              <a:t>2*40 – получено 2 оценки с весом 40; 3*30 – получено 3 оценки с весом 30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/>
              <a:t>25 – получена одна оценка с весом 25 (1*25); 3*10 – получено 3 оценки с весом 10;</a:t>
            </a:r>
          </a:p>
          <a:p>
            <a:r>
              <a:rPr lang="ru-RU" dirty="0"/>
              <a:t>Итоговая оценка ученика будет равняться </a:t>
            </a:r>
            <a:r>
              <a:rPr lang="ru-RU" b="1" dirty="0">
                <a:solidFill>
                  <a:srgbClr val="FF0000"/>
                </a:solidFill>
              </a:rPr>
              <a:t>680/225 = 3,022</a:t>
            </a:r>
            <a:r>
              <a:rPr lang="ru-RU" dirty="0"/>
              <a:t>.</a:t>
            </a:r>
          </a:p>
          <a:p>
            <a:r>
              <a:rPr lang="ru-RU" b="1" dirty="0">
                <a:solidFill>
                  <a:srgbClr val="FF0000"/>
                </a:solidFill>
              </a:rPr>
              <a:t>Очевидно, средневзвешенная оценка дает более точный уровень успеваемости.</a:t>
            </a:r>
          </a:p>
        </p:txBody>
      </p:sp>
    </p:spTree>
    <p:extLst>
      <p:ext uri="{BB962C8B-B14F-4D97-AF65-F5344CB8AC3E}">
        <p14:creationId xmlns:p14="http://schemas.microsoft.com/office/powerpoint/2010/main" val="174117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"/>
            <a:ext cx="8881048" cy="84124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Этапы перехода на средневзвешенную отметку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1628800"/>
            <a:ext cx="763284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Настройка типа отметки в СГО – </a:t>
            </a:r>
            <a:r>
              <a:rPr lang="ru-RU" b="1" dirty="0" smtClean="0">
                <a:solidFill>
                  <a:srgbClr val="FF0000"/>
                </a:solidFill>
              </a:rPr>
              <a:t>03.10.2017 г.</a:t>
            </a:r>
          </a:p>
          <a:p>
            <a:pPr marL="342900" indent="-342900">
              <a:buAutoNum type="arabicPeriod"/>
            </a:pPr>
            <a:r>
              <a:rPr lang="ru-RU" dirty="0" smtClean="0"/>
              <a:t>Работа на кафедрах </a:t>
            </a:r>
            <a:r>
              <a:rPr lang="ru-RU" dirty="0"/>
              <a:t>по разработке </a:t>
            </a:r>
            <a:r>
              <a:rPr lang="ru-RU" dirty="0" smtClean="0"/>
              <a:t>критериев </a:t>
            </a:r>
            <a:r>
              <a:rPr lang="ru-RU" dirty="0"/>
              <a:t>оценивания по учебным </a:t>
            </a:r>
            <a:r>
              <a:rPr lang="ru-RU" dirty="0" smtClean="0"/>
              <a:t>дисциплинам – до </a:t>
            </a:r>
            <a:r>
              <a:rPr lang="ru-RU" b="1" dirty="0" smtClean="0">
                <a:solidFill>
                  <a:srgbClr val="FF0000"/>
                </a:solidFill>
              </a:rPr>
              <a:t>05.10.2017 г.</a:t>
            </a:r>
          </a:p>
          <a:p>
            <a:pPr marL="342900" indent="-342900">
              <a:buAutoNum type="arabicPeriod"/>
            </a:pPr>
            <a:r>
              <a:rPr lang="ru-RU" dirty="0" smtClean="0"/>
              <a:t>Доработка положения о текущем контроле и промежуточной аттестации, положения об электронном журнале – до </a:t>
            </a:r>
            <a:r>
              <a:rPr lang="ru-RU" b="1" dirty="0" smtClean="0">
                <a:solidFill>
                  <a:srgbClr val="FF0000"/>
                </a:solidFill>
              </a:rPr>
              <a:t>12.10.2017 г.</a:t>
            </a:r>
          </a:p>
          <a:p>
            <a:pPr marL="342900" indent="-342900">
              <a:buAutoNum type="arabicPeriod"/>
            </a:pPr>
            <a:r>
              <a:rPr lang="ru-RU" dirty="0" smtClean="0"/>
              <a:t>Информирование обучающихся и родителей об особенностях средневзвешенной отметки – до </a:t>
            </a:r>
            <a:r>
              <a:rPr lang="ru-RU" b="1" dirty="0" smtClean="0">
                <a:solidFill>
                  <a:srgbClr val="FF0000"/>
                </a:solidFill>
              </a:rPr>
              <a:t>20.10.2017 г.</a:t>
            </a:r>
          </a:p>
          <a:p>
            <a:pPr marL="342900" indent="-342900">
              <a:buAutoNum type="arabicPeriod"/>
            </a:pPr>
            <a:r>
              <a:rPr lang="ru-RU" dirty="0" smtClean="0"/>
              <a:t>Работа с Сетевым городом (создание типов заданий, установка веса для каждого оцениваемого задания, контроль) – </a:t>
            </a:r>
            <a:r>
              <a:rPr lang="ru-RU" sz="2800" b="1" dirty="0" smtClean="0">
                <a:solidFill>
                  <a:srgbClr val="FF0000"/>
                </a:solidFill>
              </a:rPr>
              <a:t>постоянно.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701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178</TotalTime>
  <Words>919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Cambria Math</vt:lpstr>
      <vt:lpstr>Franklin Gothic Book</vt:lpstr>
      <vt:lpstr>Franklin Gothic Medium</vt:lpstr>
      <vt:lpstr>Wingdings 2</vt:lpstr>
      <vt:lpstr>Трек</vt:lpstr>
      <vt:lpstr>Сетевой город. Образование Переход на средневзвешенный балл </vt:lpstr>
      <vt:lpstr>Общие положения</vt:lpstr>
      <vt:lpstr>NB!!!</vt:lpstr>
      <vt:lpstr>АИС СГО дает возможность подсчитывать средневзвешенное значение текущих отметок</vt:lpstr>
      <vt:lpstr>Формула подсчета средневзвешенной отметки</vt:lpstr>
      <vt:lpstr>пример подсчета средневзвешенной отметки</vt:lpstr>
      <vt:lpstr>пример подсчета средневзвешенной отметки</vt:lpstr>
      <vt:lpstr>пример подсчета средневзвешенной отметки</vt:lpstr>
      <vt:lpstr>Этапы перехода на средневзвешенную отметку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В. Таран</dc:creator>
  <cp:lastModifiedBy>Татьяна</cp:lastModifiedBy>
  <cp:revision>8</cp:revision>
  <dcterms:created xsi:type="dcterms:W3CDTF">2017-10-03T04:56:15Z</dcterms:created>
  <dcterms:modified xsi:type="dcterms:W3CDTF">2019-08-13T12:49:26Z</dcterms:modified>
</cp:coreProperties>
</file>